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11/13/2018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5B223-C8E9-4181-B641-22D1F9125A46}"/>
              </a:ext>
            </a:extLst>
          </p:cNvPr>
          <p:cNvSpPr>
            <a:spLocks noGrp="1"/>
          </p:cNvSpPr>
          <p:nvPr>
            <p:ph type="ctrTitle"/>
          </p:nvPr>
        </p:nvSpPr>
        <p:spPr/>
        <p:txBody>
          <a:bodyPr>
            <a:normAutofit/>
          </a:bodyPr>
          <a:lstStyle/>
          <a:p>
            <a:r>
              <a:rPr lang="fr-FR" sz="6600" b="1" dirty="0">
                <a:solidFill>
                  <a:srgbClr val="FF0000"/>
                </a:solidFill>
              </a:rPr>
              <a:t>Fabriquer son Pépin</a:t>
            </a:r>
          </a:p>
        </p:txBody>
      </p:sp>
      <p:sp>
        <p:nvSpPr>
          <p:cNvPr id="3" name="Sous-titre 2">
            <a:extLst>
              <a:ext uri="{FF2B5EF4-FFF2-40B4-BE49-F238E27FC236}">
                <a16:creationId xmlns:a16="http://schemas.microsoft.com/office/drawing/2014/main" id="{6A0F8254-31AF-4A0E-8774-D4EED62EDABF}"/>
              </a:ext>
            </a:extLst>
          </p:cNvPr>
          <p:cNvSpPr>
            <a:spLocks noGrp="1"/>
          </p:cNvSpPr>
          <p:nvPr>
            <p:ph type="subTitle" idx="1"/>
          </p:nvPr>
        </p:nvSpPr>
        <p:spPr/>
        <p:txBody>
          <a:bodyPr/>
          <a:lstStyle/>
          <a:p>
            <a:r>
              <a:rPr lang="fr-FR" dirty="0"/>
              <a:t>Ecrire une nouvelle de Science-Fiction en moins de 300 signes (50 mots)</a:t>
            </a:r>
          </a:p>
        </p:txBody>
      </p:sp>
    </p:spTree>
    <p:extLst>
      <p:ext uri="{BB962C8B-B14F-4D97-AF65-F5344CB8AC3E}">
        <p14:creationId xmlns:p14="http://schemas.microsoft.com/office/powerpoint/2010/main" val="2655539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9A2D61-9565-47FF-87E5-70E9FEE80848}"/>
              </a:ext>
            </a:extLst>
          </p:cNvPr>
          <p:cNvSpPr>
            <a:spLocks noGrp="1"/>
          </p:cNvSpPr>
          <p:nvPr>
            <p:ph idx="1"/>
          </p:nvPr>
        </p:nvSpPr>
        <p:spPr/>
        <p:txBody>
          <a:bodyPr/>
          <a:lstStyle/>
          <a:p>
            <a:r>
              <a:rPr lang="fr-FR" sz="2800" b="1" dirty="0"/>
              <a:t>Quatre éléments sont nécessaires pour réussir une nouvelle :</a:t>
            </a:r>
          </a:p>
          <a:p>
            <a:pPr lvl="1"/>
            <a:r>
              <a:rPr lang="fr-FR" sz="2400" dirty="0"/>
              <a:t>Un  décor</a:t>
            </a:r>
          </a:p>
          <a:p>
            <a:pPr lvl="1"/>
            <a:r>
              <a:rPr lang="fr-FR" sz="2400" dirty="0"/>
              <a:t>Un (des) personnage (s)</a:t>
            </a:r>
          </a:p>
          <a:p>
            <a:pPr lvl="1"/>
            <a:r>
              <a:rPr lang="fr-FR" sz="2400" dirty="0"/>
              <a:t>Une anecdote</a:t>
            </a:r>
          </a:p>
          <a:p>
            <a:pPr lvl="1"/>
            <a:r>
              <a:rPr lang="fr-FR" sz="2400" dirty="0"/>
              <a:t>Un style</a:t>
            </a:r>
          </a:p>
          <a:p>
            <a:pPr lvl="1"/>
            <a:endParaRPr lang="fr-FR" dirty="0"/>
          </a:p>
        </p:txBody>
      </p:sp>
      <p:sp>
        <p:nvSpPr>
          <p:cNvPr id="4" name="Titre 1">
            <a:extLst>
              <a:ext uri="{FF2B5EF4-FFF2-40B4-BE49-F238E27FC236}">
                <a16:creationId xmlns:a16="http://schemas.microsoft.com/office/drawing/2014/main" id="{4D3FFC28-2D88-4401-B7CD-C30EB0D787FA}"/>
              </a:ext>
            </a:extLst>
          </p:cNvPr>
          <p:cNvSpPr>
            <a:spLocks noGrp="1"/>
          </p:cNvSpPr>
          <p:nvPr>
            <p:ph type="title"/>
          </p:nvPr>
        </p:nvSpPr>
        <p:spPr>
          <a:xfrm>
            <a:off x="2592388" y="623888"/>
            <a:ext cx="8912225" cy="1281112"/>
          </a:xfrm>
        </p:spPr>
        <p:txBody>
          <a:bodyPr/>
          <a:lstStyle/>
          <a:p>
            <a:r>
              <a:rPr lang="fr-FR" b="1" dirty="0">
                <a:solidFill>
                  <a:srgbClr val="FF0000"/>
                </a:solidFill>
              </a:rPr>
              <a:t>Comment fabriquer un Pépin ?</a:t>
            </a:r>
          </a:p>
        </p:txBody>
      </p:sp>
    </p:spTree>
    <p:extLst>
      <p:ext uri="{BB962C8B-B14F-4D97-AF65-F5344CB8AC3E}">
        <p14:creationId xmlns:p14="http://schemas.microsoft.com/office/powerpoint/2010/main" val="4102221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9A2D61-9565-47FF-87E5-70E9FEE80848}"/>
              </a:ext>
            </a:extLst>
          </p:cNvPr>
          <p:cNvSpPr>
            <a:spLocks noGrp="1"/>
          </p:cNvSpPr>
          <p:nvPr>
            <p:ph idx="1"/>
          </p:nvPr>
        </p:nvSpPr>
        <p:spPr/>
        <p:txBody>
          <a:bodyPr/>
          <a:lstStyle/>
          <a:p>
            <a:r>
              <a:rPr lang="fr-FR" sz="2800" b="1" dirty="0"/>
              <a:t>Chaque groupe se met d’accord sur les trois premiers éléments et se raconte l’histoire</a:t>
            </a:r>
          </a:p>
          <a:p>
            <a:pPr lvl="1"/>
            <a:r>
              <a:rPr lang="fr-FR" sz="2400" dirty="0"/>
              <a:t>Un  décor</a:t>
            </a:r>
          </a:p>
          <a:p>
            <a:pPr lvl="1"/>
            <a:r>
              <a:rPr lang="fr-FR" sz="2400" dirty="0"/>
              <a:t>Un (des) personnage (s)</a:t>
            </a:r>
          </a:p>
          <a:p>
            <a:pPr lvl="1"/>
            <a:r>
              <a:rPr lang="fr-FR" sz="2400" dirty="0"/>
              <a:t>Une anecdote</a:t>
            </a:r>
          </a:p>
          <a:p>
            <a:pPr marL="457200" lvl="1" indent="0">
              <a:buNone/>
            </a:pPr>
            <a:endParaRPr lang="fr-FR" dirty="0"/>
          </a:p>
        </p:txBody>
      </p:sp>
      <p:sp>
        <p:nvSpPr>
          <p:cNvPr id="4" name="Titre 1">
            <a:extLst>
              <a:ext uri="{FF2B5EF4-FFF2-40B4-BE49-F238E27FC236}">
                <a16:creationId xmlns:a16="http://schemas.microsoft.com/office/drawing/2014/main" id="{4D3FFC28-2D88-4401-B7CD-C30EB0D787FA}"/>
              </a:ext>
            </a:extLst>
          </p:cNvPr>
          <p:cNvSpPr>
            <a:spLocks noGrp="1"/>
          </p:cNvSpPr>
          <p:nvPr>
            <p:ph type="title"/>
          </p:nvPr>
        </p:nvSpPr>
        <p:spPr>
          <a:xfrm>
            <a:off x="2592388" y="623888"/>
            <a:ext cx="8912225" cy="1281112"/>
          </a:xfrm>
        </p:spPr>
        <p:txBody>
          <a:bodyPr/>
          <a:lstStyle/>
          <a:p>
            <a:r>
              <a:rPr lang="fr-FR" b="1" dirty="0">
                <a:solidFill>
                  <a:srgbClr val="FF0000"/>
                </a:solidFill>
              </a:rPr>
              <a:t>Comment fabriquer un Pépin ?</a:t>
            </a:r>
          </a:p>
        </p:txBody>
      </p:sp>
    </p:spTree>
    <p:extLst>
      <p:ext uri="{BB962C8B-B14F-4D97-AF65-F5344CB8AC3E}">
        <p14:creationId xmlns:p14="http://schemas.microsoft.com/office/powerpoint/2010/main" val="825256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9A2D61-9565-47FF-87E5-70E9FEE80848}"/>
              </a:ext>
            </a:extLst>
          </p:cNvPr>
          <p:cNvSpPr>
            <a:spLocks noGrp="1"/>
          </p:cNvSpPr>
          <p:nvPr>
            <p:ph idx="1"/>
          </p:nvPr>
        </p:nvSpPr>
        <p:spPr/>
        <p:txBody>
          <a:bodyPr/>
          <a:lstStyle/>
          <a:p>
            <a:r>
              <a:rPr lang="fr-FR" sz="2800" b="1" dirty="0"/>
              <a:t>Chaque groupe écrit alors son histoire avec les 3 premiers éléments, sans se soucier du style</a:t>
            </a:r>
          </a:p>
          <a:p>
            <a:pPr marL="457200" lvl="1" indent="0">
              <a:buNone/>
            </a:pPr>
            <a:endParaRPr lang="fr-FR" dirty="0"/>
          </a:p>
          <a:p>
            <a:pPr marL="457200" lvl="1" indent="0">
              <a:buNone/>
            </a:pPr>
            <a:r>
              <a:rPr lang="fr-FR" b="1" dirty="0">
                <a:solidFill>
                  <a:srgbClr val="0070C0"/>
                </a:solidFill>
              </a:rPr>
              <a:t>Exemple :</a:t>
            </a:r>
            <a:r>
              <a:rPr lang="fr-FR" dirty="0"/>
              <a:t> C’est une histoire qui se passe dans un monde où les êtres humains peuvent être clonés. Beaucoup de ces clones reproduisent en fait le même individu, et quand on les regarde, on ne peut pas les différencier. D’ailleurs, juridiquement, ils sont considérés comme mineurs, et seul l’individu souche est reconnu comme humain à part entière. Donc, un jour, tous ces clones semblables en ont assez et vont manifester. Ils sont six cents mille, à ce qu’ils disent. Mais la police, qui s’en tient uniquement à l’absence de personnalité juridique de chacun des clones, peut à bon droit prétendre qu’il n’y a qu’un seul manifestant. </a:t>
            </a:r>
            <a:r>
              <a:rPr lang="fr-FR" i="1" dirty="0"/>
              <a:t>(622 caractères, 104 mots)</a:t>
            </a:r>
          </a:p>
        </p:txBody>
      </p:sp>
      <p:sp>
        <p:nvSpPr>
          <p:cNvPr id="4" name="Titre 1">
            <a:extLst>
              <a:ext uri="{FF2B5EF4-FFF2-40B4-BE49-F238E27FC236}">
                <a16:creationId xmlns:a16="http://schemas.microsoft.com/office/drawing/2014/main" id="{4D3FFC28-2D88-4401-B7CD-C30EB0D787FA}"/>
              </a:ext>
            </a:extLst>
          </p:cNvPr>
          <p:cNvSpPr>
            <a:spLocks noGrp="1"/>
          </p:cNvSpPr>
          <p:nvPr>
            <p:ph type="title"/>
          </p:nvPr>
        </p:nvSpPr>
        <p:spPr>
          <a:xfrm>
            <a:off x="2592388" y="623888"/>
            <a:ext cx="8912225" cy="1281112"/>
          </a:xfrm>
        </p:spPr>
        <p:txBody>
          <a:bodyPr/>
          <a:lstStyle/>
          <a:p>
            <a:r>
              <a:rPr lang="fr-FR" b="1" dirty="0">
                <a:solidFill>
                  <a:srgbClr val="FF0000"/>
                </a:solidFill>
              </a:rPr>
              <a:t>Comment fabriquer un Pépin ?</a:t>
            </a:r>
          </a:p>
        </p:txBody>
      </p:sp>
    </p:spTree>
    <p:extLst>
      <p:ext uri="{BB962C8B-B14F-4D97-AF65-F5344CB8AC3E}">
        <p14:creationId xmlns:p14="http://schemas.microsoft.com/office/powerpoint/2010/main" val="11611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9A2D61-9565-47FF-87E5-70E9FEE80848}"/>
              </a:ext>
            </a:extLst>
          </p:cNvPr>
          <p:cNvSpPr>
            <a:spLocks noGrp="1"/>
          </p:cNvSpPr>
          <p:nvPr>
            <p:ph idx="1"/>
          </p:nvPr>
        </p:nvSpPr>
        <p:spPr/>
        <p:txBody>
          <a:bodyPr>
            <a:normAutofit lnSpcReduction="10000"/>
          </a:bodyPr>
          <a:lstStyle/>
          <a:p>
            <a:r>
              <a:rPr lang="fr-FR" sz="2800" b="1" dirty="0"/>
              <a:t>On va essayer d’éliminer ce qui est inutile, ce que le lecteur doit reconstituer tout seul, toujours sans se soucier du style</a:t>
            </a:r>
          </a:p>
          <a:p>
            <a:pPr marL="457200" lvl="1" indent="0">
              <a:buNone/>
            </a:pPr>
            <a:endParaRPr lang="fr-FR" dirty="0"/>
          </a:p>
          <a:p>
            <a:pPr marL="457200" lvl="1" indent="0">
              <a:buNone/>
            </a:pPr>
            <a:r>
              <a:rPr lang="fr-FR" dirty="0"/>
              <a:t>Exemple : </a:t>
            </a:r>
            <a:r>
              <a:rPr lang="fr-FR" dirty="0">
                <a:highlight>
                  <a:srgbClr val="FF00FF"/>
                </a:highlight>
              </a:rPr>
              <a:t>C’est une histoire qui se passe dans un monde où les êtres humains peuvent être clonés. Beaucoup de ces clones reproduisent en fait le même individu, et quand on les regarde, on ne peut pas les différencier. D’ailleurs, juridiquement, ils sont considérés comme mineurs, et seul l’individu souche est reconnu comme humain à part entière. </a:t>
            </a:r>
            <a:r>
              <a:rPr lang="fr-FR" dirty="0"/>
              <a:t>Donc, un jour, tous ces clones semblables en ont assez et vont manifester. Ils sont six cents mille, à ce qu’ils disent. Mais la police</a:t>
            </a:r>
            <a:r>
              <a:rPr lang="fr-FR" dirty="0">
                <a:highlight>
                  <a:srgbClr val="FF00FF"/>
                </a:highlight>
              </a:rPr>
              <a:t>, qui </a:t>
            </a:r>
            <a:r>
              <a:rPr lang="fr-FR" dirty="0"/>
              <a:t>s’en tient </a:t>
            </a:r>
            <a:r>
              <a:rPr lang="fr-FR" dirty="0">
                <a:highlight>
                  <a:srgbClr val="FF00FF"/>
                </a:highlight>
              </a:rPr>
              <a:t>uniquement </a:t>
            </a:r>
            <a:r>
              <a:rPr lang="fr-FR" dirty="0"/>
              <a:t>à l’absence de personnalité juridique de chacun des clones, peut </a:t>
            </a:r>
            <a:r>
              <a:rPr lang="fr-FR" dirty="0">
                <a:highlight>
                  <a:srgbClr val="FF00FF"/>
                </a:highlight>
              </a:rPr>
              <a:t>à bon droit </a:t>
            </a:r>
            <a:r>
              <a:rPr lang="fr-FR" dirty="0"/>
              <a:t>prétendre qu’il n’y a qu’un seul manifestant. (622 caractères, 104 mots)</a:t>
            </a:r>
          </a:p>
        </p:txBody>
      </p:sp>
      <p:sp>
        <p:nvSpPr>
          <p:cNvPr id="4" name="Titre 1">
            <a:extLst>
              <a:ext uri="{FF2B5EF4-FFF2-40B4-BE49-F238E27FC236}">
                <a16:creationId xmlns:a16="http://schemas.microsoft.com/office/drawing/2014/main" id="{4D3FFC28-2D88-4401-B7CD-C30EB0D787FA}"/>
              </a:ext>
            </a:extLst>
          </p:cNvPr>
          <p:cNvSpPr>
            <a:spLocks noGrp="1"/>
          </p:cNvSpPr>
          <p:nvPr>
            <p:ph type="title"/>
          </p:nvPr>
        </p:nvSpPr>
        <p:spPr>
          <a:xfrm>
            <a:off x="2592388" y="623888"/>
            <a:ext cx="8912225" cy="1281112"/>
          </a:xfrm>
        </p:spPr>
        <p:txBody>
          <a:bodyPr/>
          <a:lstStyle/>
          <a:p>
            <a:r>
              <a:rPr lang="fr-FR" b="1" dirty="0">
                <a:solidFill>
                  <a:srgbClr val="FF0000"/>
                </a:solidFill>
              </a:rPr>
              <a:t>Comment fabriquer un Pépin ?</a:t>
            </a:r>
          </a:p>
        </p:txBody>
      </p:sp>
    </p:spTree>
    <p:extLst>
      <p:ext uri="{BB962C8B-B14F-4D97-AF65-F5344CB8AC3E}">
        <p14:creationId xmlns:p14="http://schemas.microsoft.com/office/powerpoint/2010/main" val="1575848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9A2D61-9565-47FF-87E5-70E9FEE80848}"/>
              </a:ext>
            </a:extLst>
          </p:cNvPr>
          <p:cNvSpPr>
            <a:spLocks noGrp="1"/>
          </p:cNvSpPr>
          <p:nvPr>
            <p:ph idx="1"/>
          </p:nvPr>
        </p:nvSpPr>
        <p:spPr/>
        <p:txBody>
          <a:bodyPr/>
          <a:lstStyle/>
          <a:p>
            <a:r>
              <a:rPr lang="fr-FR" sz="2800" b="1" dirty="0"/>
              <a:t>Nous voici avec un texte plus court, mais un peu trop lourd, un peu trop poussif</a:t>
            </a:r>
          </a:p>
          <a:p>
            <a:pPr marL="457200" lvl="1" indent="0">
              <a:buNone/>
            </a:pPr>
            <a:endParaRPr lang="fr-FR" dirty="0"/>
          </a:p>
          <a:p>
            <a:pPr marL="457200" lvl="1" indent="0">
              <a:buNone/>
            </a:pPr>
            <a:r>
              <a:rPr lang="fr-FR" dirty="0"/>
              <a:t>Exemple : Donc, un jour, tous ces clones semblables en ont assez et vont manifester. Ils sont six cents mille, à ce qu’ils disent. Mais la police s’en tient à l’absence de personnalité juridique de chacun des clones, </a:t>
            </a:r>
            <a:r>
              <a:rPr lang="fr-FR" dirty="0">
                <a:solidFill>
                  <a:srgbClr val="FF0000"/>
                </a:solidFill>
              </a:rPr>
              <a:t>et</a:t>
            </a:r>
            <a:r>
              <a:rPr lang="fr-FR" dirty="0"/>
              <a:t> peut prétendre qu’il n’y a qu’un seul manifestant. (259 caractères, 45 mots)</a:t>
            </a:r>
          </a:p>
          <a:p>
            <a:pPr marL="457200" lvl="1" indent="0">
              <a:buNone/>
            </a:pPr>
            <a:endParaRPr lang="fr-FR" dirty="0"/>
          </a:p>
          <a:p>
            <a:r>
              <a:rPr lang="fr-FR" sz="2800" b="1" dirty="0"/>
              <a:t>Maintenant, on va se soucier se soucier du style</a:t>
            </a:r>
          </a:p>
          <a:p>
            <a:pPr marL="457200" lvl="1" indent="0">
              <a:buNone/>
            </a:pPr>
            <a:endParaRPr lang="fr-FR" dirty="0"/>
          </a:p>
          <a:p>
            <a:pPr marL="457200" lvl="1" indent="0">
              <a:buNone/>
            </a:pPr>
            <a:endParaRPr lang="fr-FR" dirty="0"/>
          </a:p>
        </p:txBody>
      </p:sp>
      <p:sp>
        <p:nvSpPr>
          <p:cNvPr id="4" name="Titre 1">
            <a:extLst>
              <a:ext uri="{FF2B5EF4-FFF2-40B4-BE49-F238E27FC236}">
                <a16:creationId xmlns:a16="http://schemas.microsoft.com/office/drawing/2014/main" id="{4D3FFC28-2D88-4401-B7CD-C30EB0D787FA}"/>
              </a:ext>
            </a:extLst>
          </p:cNvPr>
          <p:cNvSpPr>
            <a:spLocks noGrp="1"/>
          </p:cNvSpPr>
          <p:nvPr>
            <p:ph type="title"/>
          </p:nvPr>
        </p:nvSpPr>
        <p:spPr>
          <a:xfrm>
            <a:off x="2592388" y="623888"/>
            <a:ext cx="8912225" cy="1281112"/>
          </a:xfrm>
        </p:spPr>
        <p:txBody>
          <a:bodyPr/>
          <a:lstStyle/>
          <a:p>
            <a:r>
              <a:rPr lang="fr-FR" b="1" dirty="0">
                <a:solidFill>
                  <a:srgbClr val="FF0000"/>
                </a:solidFill>
              </a:rPr>
              <a:t>Comment fabriquer un Pépin ?</a:t>
            </a:r>
          </a:p>
        </p:txBody>
      </p:sp>
    </p:spTree>
    <p:extLst>
      <p:ext uri="{BB962C8B-B14F-4D97-AF65-F5344CB8AC3E}">
        <p14:creationId xmlns:p14="http://schemas.microsoft.com/office/powerpoint/2010/main" val="3142648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9A2D61-9565-47FF-87E5-70E9FEE80848}"/>
              </a:ext>
            </a:extLst>
          </p:cNvPr>
          <p:cNvSpPr>
            <a:spLocks noGrp="1"/>
          </p:cNvSpPr>
          <p:nvPr>
            <p:ph idx="1"/>
          </p:nvPr>
        </p:nvSpPr>
        <p:spPr/>
        <p:txBody>
          <a:bodyPr>
            <a:normAutofit lnSpcReduction="10000"/>
          </a:bodyPr>
          <a:lstStyle/>
          <a:p>
            <a:r>
              <a:rPr lang="fr-FR" sz="2800" b="1" dirty="0"/>
              <a:t>Maintenant, on va se soucier du style</a:t>
            </a:r>
          </a:p>
          <a:p>
            <a:pPr lvl="1"/>
            <a:r>
              <a:rPr lang="fr-FR" sz="2100" b="1" dirty="0"/>
              <a:t>Et d’abord choisir une forme : un récit ? Un dialogue ? Un poème ? Et pourquoi pas une dépêche de presse, une « brève » ?</a:t>
            </a:r>
          </a:p>
          <a:p>
            <a:pPr lvl="2"/>
            <a:r>
              <a:rPr lang="fr-FR" sz="1900" dirty="0"/>
              <a:t>Donc, un jour, tous ces clones semblables en ont assez et vont manifester. &gt;&gt;&gt;</a:t>
            </a:r>
            <a:r>
              <a:rPr lang="fr-FR" sz="1900" b="1" dirty="0"/>
              <a:t>Manifestation de Clones</a:t>
            </a:r>
          </a:p>
          <a:p>
            <a:pPr lvl="2"/>
            <a:r>
              <a:rPr lang="fr-FR" sz="1900" dirty="0"/>
              <a:t>Ils sont six cents mille, à ce qu’ils disent&gt;&gt;&gt; </a:t>
            </a:r>
            <a:r>
              <a:rPr lang="fr-FR" sz="1900" b="1" dirty="0"/>
              <a:t>600 000 participants selon l’organisation. </a:t>
            </a:r>
          </a:p>
          <a:p>
            <a:pPr lvl="2"/>
            <a:r>
              <a:rPr lang="fr-FR" sz="1900" dirty="0"/>
              <a:t>Mais la police s’en tient à l’absence de personnalité juridique de chacun des clones, </a:t>
            </a:r>
            <a:r>
              <a:rPr lang="fr-FR" sz="1900" dirty="0">
                <a:solidFill>
                  <a:srgbClr val="FF0000"/>
                </a:solidFill>
              </a:rPr>
              <a:t>et</a:t>
            </a:r>
            <a:r>
              <a:rPr lang="fr-FR" sz="1900" dirty="0"/>
              <a:t> peut prétendre qu’il n’y a qu’un seul manifestant &gt;&gt;&gt; </a:t>
            </a:r>
            <a:r>
              <a:rPr lang="fr-FR" sz="1900" b="1" dirty="0"/>
              <a:t>un selon la police</a:t>
            </a:r>
          </a:p>
          <a:p>
            <a:pPr marL="457200" lvl="1" indent="0">
              <a:buNone/>
            </a:pPr>
            <a:endParaRPr lang="fr-FR" dirty="0"/>
          </a:p>
          <a:p>
            <a:pPr marL="457200" lvl="1" indent="0">
              <a:buNone/>
            </a:pPr>
            <a:endParaRPr lang="fr-FR" dirty="0"/>
          </a:p>
        </p:txBody>
      </p:sp>
      <p:sp>
        <p:nvSpPr>
          <p:cNvPr id="4" name="Titre 1">
            <a:extLst>
              <a:ext uri="{FF2B5EF4-FFF2-40B4-BE49-F238E27FC236}">
                <a16:creationId xmlns:a16="http://schemas.microsoft.com/office/drawing/2014/main" id="{4D3FFC28-2D88-4401-B7CD-C30EB0D787FA}"/>
              </a:ext>
            </a:extLst>
          </p:cNvPr>
          <p:cNvSpPr>
            <a:spLocks noGrp="1"/>
          </p:cNvSpPr>
          <p:nvPr>
            <p:ph type="title"/>
          </p:nvPr>
        </p:nvSpPr>
        <p:spPr>
          <a:xfrm>
            <a:off x="2592388" y="623888"/>
            <a:ext cx="8912225" cy="1281112"/>
          </a:xfrm>
        </p:spPr>
        <p:txBody>
          <a:bodyPr/>
          <a:lstStyle/>
          <a:p>
            <a:r>
              <a:rPr lang="fr-FR" b="1" dirty="0">
                <a:solidFill>
                  <a:srgbClr val="FF0000"/>
                </a:solidFill>
              </a:rPr>
              <a:t>Comment fabriquer un Pépin ?</a:t>
            </a:r>
          </a:p>
        </p:txBody>
      </p:sp>
    </p:spTree>
    <p:extLst>
      <p:ext uri="{BB962C8B-B14F-4D97-AF65-F5344CB8AC3E}">
        <p14:creationId xmlns:p14="http://schemas.microsoft.com/office/powerpoint/2010/main" val="4085682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9A2D61-9565-47FF-87E5-70E9FEE80848}"/>
              </a:ext>
            </a:extLst>
          </p:cNvPr>
          <p:cNvSpPr>
            <a:spLocks noGrp="1"/>
          </p:cNvSpPr>
          <p:nvPr>
            <p:ph idx="1"/>
          </p:nvPr>
        </p:nvSpPr>
        <p:spPr>
          <a:xfrm>
            <a:off x="2589212" y="2133600"/>
            <a:ext cx="6672234" cy="3777622"/>
          </a:xfrm>
        </p:spPr>
        <p:txBody>
          <a:bodyPr>
            <a:normAutofit/>
          </a:bodyPr>
          <a:lstStyle/>
          <a:p>
            <a:r>
              <a:rPr lang="fr-FR" sz="2800" b="1" dirty="0"/>
              <a:t>Et voici le résultat final :</a:t>
            </a:r>
          </a:p>
          <a:p>
            <a:endParaRPr lang="fr-FR" sz="2800" b="1" dirty="0"/>
          </a:p>
          <a:p>
            <a:pPr marL="0" indent="0">
              <a:buNone/>
            </a:pPr>
            <a:endParaRPr lang="fr-FR" sz="2800" b="1" dirty="0"/>
          </a:p>
          <a:p>
            <a:pPr marL="0" indent="0" algn="ctr">
              <a:buNone/>
            </a:pPr>
            <a:r>
              <a:rPr lang="fr-FR" sz="2100" b="1" dirty="0"/>
              <a:t>Manifestation de Clones : 600 000 participants selon l’organisation, un selon la police</a:t>
            </a:r>
          </a:p>
          <a:p>
            <a:pPr marL="457200" lvl="1" indent="0" algn="ctr">
              <a:buNone/>
            </a:pPr>
            <a:r>
              <a:rPr lang="fr-FR" dirty="0"/>
              <a:t>(87 caractères, 13 mots)</a:t>
            </a:r>
          </a:p>
          <a:p>
            <a:pPr marL="457200" lvl="1" indent="0">
              <a:buNone/>
            </a:pPr>
            <a:endParaRPr lang="fr-FR" dirty="0"/>
          </a:p>
        </p:txBody>
      </p:sp>
      <p:sp>
        <p:nvSpPr>
          <p:cNvPr id="4" name="Titre 1">
            <a:extLst>
              <a:ext uri="{FF2B5EF4-FFF2-40B4-BE49-F238E27FC236}">
                <a16:creationId xmlns:a16="http://schemas.microsoft.com/office/drawing/2014/main" id="{4D3FFC28-2D88-4401-B7CD-C30EB0D787FA}"/>
              </a:ext>
            </a:extLst>
          </p:cNvPr>
          <p:cNvSpPr>
            <a:spLocks noGrp="1"/>
          </p:cNvSpPr>
          <p:nvPr>
            <p:ph type="title"/>
          </p:nvPr>
        </p:nvSpPr>
        <p:spPr>
          <a:xfrm>
            <a:off x="2592388" y="623888"/>
            <a:ext cx="8912225" cy="1281112"/>
          </a:xfrm>
        </p:spPr>
        <p:txBody>
          <a:bodyPr/>
          <a:lstStyle/>
          <a:p>
            <a:r>
              <a:rPr lang="fr-FR" b="1" dirty="0">
                <a:solidFill>
                  <a:srgbClr val="FF0000"/>
                </a:solidFill>
              </a:rPr>
              <a:t>Comment fabriquer un Pépin ?</a:t>
            </a:r>
          </a:p>
        </p:txBody>
      </p:sp>
    </p:spTree>
    <p:extLst>
      <p:ext uri="{BB962C8B-B14F-4D97-AF65-F5344CB8AC3E}">
        <p14:creationId xmlns:p14="http://schemas.microsoft.com/office/powerpoint/2010/main" val="4248596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9A2D61-9565-47FF-87E5-70E9FEE80848}"/>
              </a:ext>
            </a:extLst>
          </p:cNvPr>
          <p:cNvSpPr>
            <a:spLocks noGrp="1"/>
          </p:cNvSpPr>
          <p:nvPr>
            <p:ph idx="1"/>
          </p:nvPr>
        </p:nvSpPr>
        <p:spPr>
          <a:xfrm>
            <a:off x="2589212" y="2133600"/>
            <a:ext cx="6672234" cy="3777622"/>
          </a:xfrm>
        </p:spPr>
        <p:txBody>
          <a:bodyPr>
            <a:normAutofit/>
          </a:bodyPr>
          <a:lstStyle/>
          <a:p>
            <a:r>
              <a:rPr lang="fr-FR" sz="2800" b="1" dirty="0"/>
              <a:t>Et Maintenant, à votre tour !</a:t>
            </a:r>
          </a:p>
          <a:p>
            <a:endParaRPr lang="fr-FR" sz="2800" b="1" dirty="0"/>
          </a:p>
          <a:p>
            <a:pPr marL="457200" lvl="1" indent="0">
              <a:buNone/>
            </a:pPr>
            <a:endParaRPr lang="fr-FR" dirty="0"/>
          </a:p>
        </p:txBody>
      </p:sp>
      <p:sp>
        <p:nvSpPr>
          <p:cNvPr id="4" name="Titre 1">
            <a:extLst>
              <a:ext uri="{FF2B5EF4-FFF2-40B4-BE49-F238E27FC236}">
                <a16:creationId xmlns:a16="http://schemas.microsoft.com/office/drawing/2014/main" id="{4D3FFC28-2D88-4401-B7CD-C30EB0D787FA}"/>
              </a:ext>
            </a:extLst>
          </p:cNvPr>
          <p:cNvSpPr>
            <a:spLocks noGrp="1"/>
          </p:cNvSpPr>
          <p:nvPr>
            <p:ph type="title"/>
          </p:nvPr>
        </p:nvSpPr>
        <p:spPr>
          <a:xfrm>
            <a:off x="2592388" y="623888"/>
            <a:ext cx="8912225" cy="1281112"/>
          </a:xfrm>
        </p:spPr>
        <p:txBody>
          <a:bodyPr/>
          <a:lstStyle/>
          <a:p>
            <a:r>
              <a:rPr lang="fr-FR" b="1" dirty="0">
                <a:solidFill>
                  <a:srgbClr val="FF0000"/>
                </a:solidFill>
              </a:rPr>
              <a:t>Comment fabriquer un Pépin ?</a:t>
            </a:r>
          </a:p>
        </p:txBody>
      </p:sp>
    </p:spTree>
    <p:extLst>
      <p:ext uri="{BB962C8B-B14F-4D97-AF65-F5344CB8AC3E}">
        <p14:creationId xmlns:p14="http://schemas.microsoft.com/office/powerpoint/2010/main" val="1104762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1CF78D-BBAB-4463-8E87-97B3918957F8}"/>
              </a:ext>
            </a:extLst>
          </p:cNvPr>
          <p:cNvSpPr>
            <a:spLocks noGrp="1"/>
          </p:cNvSpPr>
          <p:nvPr>
            <p:ph type="title"/>
          </p:nvPr>
        </p:nvSpPr>
        <p:spPr/>
        <p:txBody>
          <a:bodyPr>
            <a:normAutofit/>
          </a:bodyPr>
          <a:lstStyle/>
          <a:p>
            <a:r>
              <a:rPr lang="fr-FR" sz="4800" b="1" dirty="0">
                <a:solidFill>
                  <a:srgbClr val="FF0000"/>
                </a:solidFill>
              </a:rPr>
              <a:t>Qu’est-ce qu’un « Pépin » ?</a:t>
            </a:r>
          </a:p>
        </p:txBody>
      </p:sp>
      <p:sp>
        <p:nvSpPr>
          <p:cNvPr id="3" name="Espace réservé du contenu 2">
            <a:extLst>
              <a:ext uri="{FF2B5EF4-FFF2-40B4-BE49-F238E27FC236}">
                <a16:creationId xmlns:a16="http://schemas.microsoft.com/office/drawing/2014/main" id="{B244C409-3807-4D83-AD41-234BB03DDBB8}"/>
              </a:ext>
            </a:extLst>
          </p:cNvPr>
          <p:cNvSpPr>
            <a:spLocks noGrp="1"/>
          </p:cNvSpPr>
          <p:nvPr>
            <p:ph idx="1"/>
          </p:nvPr>
        </p:nvSpPr>
        <p:spPr/>
        <p:txBody>
          <a:bodyPr>
            <a:normAutofit/>
          </a:bodyPr>
          <a:lstStyle/>
          <a:p>
            <a:r>
              <a:rPr lang="fr-FR" sz="3200" b="1" dirty="0"/>
              <a:t>Un « Pépin » est un court texte, de moins de 300 signes (titre compris), qui raconte une histoire complète.</a:t>
            </a:r>
          </a:p>
          <a:p>
            <a:r>
              <a:rPr lang="fr-FR" sz="3200" b="1" dirty="0"/>
              <a:t>Il peut jouer sur les registres de l’humour, du récit, de la poésie, du dialogue, etc.</a:t>
            </a:r>
          </a:p>
          <a:p>
            <a:r>
              <a:rPr lang="fr-FR" sz="3200" b="1" dirty="0"/>
              <a:t>Son thème doit forcement se rattacher à la science-fiction </a:t>
            </a:r>
          </a:p>
        </p:txBody>
      </p:sp>
    </p:spTree>
    <p:extLst>
      <p:ext uri="{BB962C8B-B14F-4D97-AF65-F5344CB8AC3E}">
        <p14:creationId xmlns:p14="http://schemas.microsoft.com/office/powerpoint/2010/main" val="3827467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9884B4-32DC-4BFB-9E5F-50F630812A99}"/>
              </a:ext>
            </a:extLst>
          </p:cNvPr>
          <p:cNvSpPr>
            <a:spLocks noGrp="1"/>
          </p:cNvSpPr>
          <p:nvPr>
            <p:ph type="title"/>
          </p:nvPr>
        </p:nvSpPr>
        <p:spPr>
          <a:xfrm>
            <a:off x="2592925" y="624110"/>
            <a:ext cx="9294275" cy="1280890"/>
          </a:xfrm>
        </p:spPr>
        <p:txBody>
          <a:bodyPr>
            <a:normAutofit fontScale="90000"/>
          </a:bodyPr>
          <a:lstStyle/>
          <a:p>
            <a:r>
              <a:rPr lang="fr-FR" sz="4800" b="1" dirty="0">
                <a:solidFill>
                  <a:srgbClr val="FF0000"/>
                </a:solidFill>
              </a:rPr>
              <a:t>Qu’est-ce que la science-fiction ?</a:t>
            </a:r>
          </a:p>
        </p:txBody>
      </p:sp>
      <p:sp>
        <p:nvSpPr>
          <p:cNvPr id="3" name="Espace réservé du contenu 2">
            <a:extLst>
              <a:ext uri="{FF2B5EF4-FFF2-40B4-BE49-F238E27FC236}">
                <a16:creationId xmlns:a16="http://schemas.microsoft.com/office/drawing/2014/main" id="{7D970E92-0658-4D5D-A8D3-96445398AB7E}"/>
              </a:ext>
            </a:extLst>
          </p:cNvPr>
          <p:cNvSpPr>
            <a:spLocks noGrp="1"/>
          </p:cNvSpPr>
          <p:nvPr>
            <p:ph idx="1"/>
          </p:nvPr>
        </p:nvSpPr>
        <p:spPr/>
        <p:txBody>
          <a:bodyPr/>
          <a:lstStyle/>
          <a:p>
            <a:r>
              <a:rPr lang="fr-FR" dirty="0"/>
              <a:t>Tour de table</a:t>
            </a:r>
          </a:p>
        </p:txBody>
      </p:sp>
    </p:spTree>
    <p:extLst>
      <p:ext uri="{BB962C8B-B14F-4D97-AF65-F5344CB8AC3E}">
        <p14:creationId xmlns:p14="http://schemas.microsoft.com/office/powerpoint/2010/main" val="1258470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9884B4-32DC-4BFB-9E5F-50F630812A99}"/>
              </a:ext>
            </a:extLst>
          </p:cNvPr>
          <p:cNvSpPr>
            <a:spLocks noGrp="1"/>
          </p:cNvSpPr>
          <p:nvPr>
            <p:ph type="title"/>
          </p:nvPr>
        </p:nvSpPr>
        <p:spPr>
          <a:xfrm>
            <a:off x="2592925" y="624110"/>
            <a:ext cx="9294275" cy="1280890"/>
          </a:xfrm>
        </p:spPr>
        <p:txBody>
          <a:bodyPr>
            <a:normAutofit fontScale="90000"/>
          </a:bodyPr>
          <a:lstStyle/>
          <a:p>
            <a:r>
              <a:rPr lang="fr-FR" sz="4800" b="1" dirty="0">
                <a:solidFill>
                  <a:srgbClr val="FF0000"/>
                </a:solidFill>
              </a:rPr>
              <a:t>Qu’est-ce que la science-fiction ?</a:t>
            </a:r>
          </a:p>
        </p:txBody>
      </p:sp>
      <p:sp>
        <p:nvSpPr>
          <p:cNvPr id="3" name="Espace réservé du contenu 2">
            <a:extLst>
              <a:ext uri="{FF2B5EF4-FFF2-40B4-BE49-F238E27FC236}">
                <a16:creationId xmlns:a16="http://schemas.microsoft.com/office/drawing/2014/main" id="{7D970E92-0658-4D5D-A8D3-96445398AB7E}"/>
              </a:ext>
            </a:extLst>
          </p:cNvPr>
          <p:cNvSpPr>
            <a:spLocks noGrp="1"/>
          </p:cNvSpPr>
          <p:nvPr>
            <p:ph idx="1"/>
          </p:nvPr>
        </p:nvSpPr>
        <p:spPr/>
        <p:txBody>
          <a:bodyPr>
            <a:normAutofit fontScale="92500" lnSpcReduction="10000"/>
          </a:bodyPr>
          <a:lstStyle/>
          <a:p>
            <a:r>
              <a:rPr lang="fr-FR" dirty="0"/>
              <a:t>La science-fiction est un genre narratif, principalement littéraire et cinématographique. Comme son nom l'indique, elle consiste à raconter des fictions reposant sur des progrès scientifiques ... (</a:t>
            </a:r>
            <a:r>
              <a:rPr lang="fr-FR" dirty="0" err="1"/>
              <a:t>Wikipedia</a:t>
            </a:r>
            <a:r>
              <a:rPr lang="fr-FR" dirty="0"/>
              <a:t>)</a:t>
            </a:r>
          </a:p>
          <a:p>
            <a:r>
              <a:rPr lang="fr-FR" dirty="0"/>
              <a:t>Genre littéraire et cinématographique décrivant des situations et des événements appartenant à un avenir plus ou moins proche et à un univers imaginé en exploitant ou en extrapolant les données contemporaines et les développements envisageables des sciences et des techniques (CNRTL)</a:t>
            </a:r>
          </a:p>
          <a:p>
            <a:r>
              <a:rPr lang="fr-FR" dirty="0"/>
              <a:t>La science-fiction est un genre narratif, qui se concrétise sous des formes diverses (en littérature, en cinéma, ou encore en BD) et qui cherche à décrire un état futur du monde, en s'appuyant notamment sur la science actuelle, tout en anticipant ses progrès à venir et leurs conséquences sur l'humanité. (</a:t>
            </a:r>
            <a:r>
              <a:rPr lang="fr-FR" dirty="0" err="1"/>
              <a:t>Ac</a:t>
            </a:r>
            <a:r>
              <a:rPr lang="fr-FR" dirty="0"/>
              <a:t>. Nantes)</a:t>
            </a:r>
          </a:p>
          <a:p>
            <a:r>
              <a:rPr lang="fr-FR" dirty="0"/>
              <a:t>Un texte de science-fiction, c’est un texte dont je décide qu’il est de la science-fiction (Le Rédacteur en chef d’une revue de science-fiction)</a:t>
            </a:r>
          </a:p>
        </p:txBody>
      </p:sp>
    </p:spTree>
    <p:extLst>
      <p:ext uri="{BB962C8B-B14F-4D97-AF65-F5344CB8AC3E}">
        <p14:creationId xmlns:p14="http://schemas.microsoft.com/office/powerpoint/2010/main" val="3472430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F01319-4D2B-4C3C-AB37-299C79C93DA9}"/>
              </a:ext>
            </a:extLst>
          </p:cNvPr>
          <p:cNvSpPr>
            <a:spLocks noGrp="1"/>
          </p:cNvSpPr>
          <p:nvPr>
            <p:ph type="title"/>
          </p:nvPr>
        </p:nvSpPr>
        <p:spPr/>
        <p:txBody>
          <a:bodyPr/>
          <a:lstStyle/>
          <a:p>
            <a:r>
              <a:rPr lang="fr-FR" b="1" dirty="0">
                <a:solidFill>
                  <a:srgbClr val="FF0000"/>
                </a:solidFill>
              </a:rPr>
              <a:t>Des exemples de Pépins ?</a:t>
            </a:r>
          </a:p>
        </p:txBody>
      </p:sp>
      <p:sp>
        <p:nvSpPr>
          <p:cNvPr id="3" name="Espace réservé du contenu 2">
            <a:extLst>
              <a:ext uri="{FF2B5EF4-FFF2-40B4-BE49-F238E27FC236}">
                <a16:creationId xmlns:a16="http://schemas.microsoft.com/office/drawing/2014/main" id="{E767DA2A-24BA-4CC2-BE6D-A1FBF438609B}"/>
              </a:ext>
            </a:extLst>
          </p:cNvPr>
          <p:cNvSpPr>
            <a:spLocks noGrp="1"/>
          </p:cNvSpPr>
          <p:nvPr>
            <p:ph idx="1"/>
          </p:nvPr>
        </p:nvSpPr>
        <p:spPr>
          <a:xfrm>
            <a:off x="2589212" y="1470869"/>
            <a:ext cx="8915400" cy="5072544"/>
          </a:xfrm>
        </p:spPr>
        <p:txBody>
          <a:bodyPr>
            <a:normAutofit fontScale="25000" lnSpcReduction="20000"/>
          </a:bodyPr>
          <a:lstStyle/>
          <a:p>
            <a:r>
              <a:rPr lang="fr-FR" sz="8000" dirty="0"/>
              <a:t>Prix Pépin d’Or 2018</a:t>
            </a:r>
          </a:p>
          <a:p>
            <a:endParaRPr lang="fr-FR" dirty="0"/>
          </a:p>
          <a:p>
            <a:pPr marL="0" indent="0" algn="ctr">
              <a:buNone/>
            </a:pPr>
            <a:r>
              <a:rPr lang="fr-FR" sz="8000" b="1" dirty="0"/>
              <a:t>Manif</a:t>
            </a:r>
            <a:endParaRPr lang="fr-FR" sz="8000" dirty="0"/>
          </a:p>
          <a:p>
            <a:pPr marL="0" indent="0" algn="ctr">
              <a:buNone/>
            </a:pPr>
            <a:r>
              <a:rPr lang="fr-FR" sz="7200" b="1" dirty="0"/>
              <a:t> </a:t>
            </a:r>
            <a:r>
              <a:rPr lang="fr-FR" sz="7200" dirty="0"/>
              <a:t>Manifestation de clones : 600.000 participants selon l’organisation, un selon la police</a:t>
            </a:r>
            <a:r>
              <a:rPr lang="fr-FR" sz="5600" dirty="0"/>
              <a:t>. </a:t>
            </a:r>
          </a:p>
          <a:p>
            <a:r>
              <a:rPr lang="fr-FR" sz="8000" dirty="0"/>
              <a:t>Pépin d’Argent 2018</a:t>
            </a:r>
          </a:p>
          <a:p>
            <a:pPr marL="0" indent="0" algn="ctr">
              <a:buNone/>
            </a:pPr>
            <a:r>
              <a:rPr lang="fr-FR" sz="7200" b="1" dirty="0"/>
              <a:t>Echelle</a:t>
            </a:r>
            <a:endParaRPr lang="fr-FR" sz="7200" dirty="0"/>
          </a:p>
          <a:p>
            <a:pPr marL="0" indent="0" algn="ctr">
              <a:buNone/>
            </a:pPr>
            <a:r>
              <a:rPr lang="fr-FR" sz="7200" dirty="0"/>
              <a:t> Si ce pépin était la timeline de l’Univers, l'Humanité verrait le jour pendant le point final de cette nouvelle. La planète Terre apparaîtrait quatre caractères avant la Vie qui elle-même commencerait ici. Enfin la dynastie des Dinosaures émergerait et finirait dans ce dernier terme.</a:t>
            </a:r>
          </a:p>
          <a:p>
            <a:r>
              <a:rPr lang="fr-FR" sz="8000" dirty="0"/>
              <a:t>Pépite de chocolat noir 2018</a:t>
            </a:r>
          </a:p>
          <a:p>
            <a:pPr marL="0" indent="0" algn="ctr">
              <a:buNone/>
            </a:pPr>
            <a:r>
              <a:rPr lang="fr-FR" sz="8000" b="1" dirty="0" err="1"/>
              <a:t>Mémox</a:t>
            </a:r>
            <a:endParaRPr lang="fr-FR" sz="8000" dirty="0"/>
          </a:p>
          <a:p>
            <a:pPr marL="0" indent="0" algn="ctr">
              <a:buNone/>
            </a:pPr>
            <a:r>
              <a:rPr lang="fr-FR" sz="8000" dirty="0" err="1"/>
              <a:t>Mémox</a:t>
            </a:r>
            <a:r>
              <a:rPr lang="fr-FR" sz="8000" dirty="0"/>
              <a:t>, pionnier de l’effacement mémoriel a dû renoncer à sa campagne de publicité, aucun de ses anciens clients n’ayant été en mesure de témoigner de sa satisfaction.</a:t>
            </a:r>
          </a:p>
        </p:txBody>
      </p:sp>
    </p:spTree>
    <p:extLst>
      <p:ext uri="{BB962C8B-B14F-4D97-AF65-F5344CB8AC3E}">
        <p14:creationId xmlns:p14="http://schemas.microsoft.com/office/powerpoint/2010/main" val="4179925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F01319-4D2B-4C3C-AB37-299C79C93DA9}"/>
              </a:ext>
            </a:extLst>
          </p:cNvPr>
          <p:cNvSpPr>
            <a:spLocks noGrp="1"/>
          </p:cNvSpPr>
          <p:nvPr>
            <p:ph type="title"/>
          </p:nvPr>
        </p:nvSpPr>
        <p:spPr/>
        <p:txBody>
          <a:bodyPr/>
          <a:lstStyle/>
          <a:p>
            <a:r>
              <a:rPr lang="fr-FR" b="1" dirty="0">
                <a:solidFill>
                  <a:srgbClr val="FF0000"/>
                </a:solidFill>
              </a:rPr>
              <a:t>Des exemples de Pépins ?</a:t>
            </a:r>
          </a:p>
        </p:txBody>
      </p:sp>
      <p:sp>
        <p:nvSpPr>
          <p:cNvPr id="3" name="Espace réservé du contenu 2">
            <a:extLst>
              <a:ext uri="{FF2B5EF4-FFF2-40B4-BE49-F238E27FC236}">
                <a16:creationId xmlns:a16="http://schemas.microsoft.com/office/drawing/2014/main" id="{E767DA2A-24BA-4CC2-BE6D-A1FBF438609B}"/>
              </a:ext>
            </a:extLst>
          </p:cNvPr>
          <p:cNvSpPr>
            <a:spLocks noGrp="1"/>
          </p:cNvSpPr>
          <p:nvPr>
            <p:ph idx="1"/>
          </p:nvPr>
        </p:nvSpPr>
        <p:spPr>
          <a:xfrm>
            <a:off x="2522100" y="2008634"/>
            <a:ext cx="8727538" cy="4225256"/>
          </a:xfrm>
        </p:spPr>
        <p:txBody>
          <a:bodyPr>
            <a:normAutofit fontScale="25000" lnSpcReduction="20000"/>
          </a:bodyPr>
          <a:lstStyle/>
          <a:p>
            <a:pPr fontAlgn="t"/>
            <a:r>
              <a:rPr lang="fr-FR" sz="7200" b="1" dirty="0"/>
              <a:t>Pépin d’Or 2017</a:t>
            </a:r>
          </a:p>
          <a:p>
            <a:pPr marL="0" indent="0" algn="ctr" fontAlgn="t">
              <a:buNone/>
            </a:pPr>
            <a:r>
              <a:rPr lang="fr-FR" sz="5600" b="1" dirty="0"/>
              <a:t> Souvenirs au coin du feu de camp</a:t>
            </a:r>
          </a:p>
          <a:p>
            <a:pPr marL="0" indent="0" algn="ctr" fontAlgn="t">
              <a:buNone/>
            </a:pPr>
            <a:r>
              <a:rPr lang="fr-FR" sz="5600" dirty="0"/>
              <a:t>« Je me souviens très bien du jour où les machines ont atteint la Singularité. C’est celui où ma voiture autonome est sortie du garage et s’est jetée dans l’océan. »</a:t>
            </a:r>
          </a:p>
          <a:p>
            <a:pPr marL="0" indent="0" fontAlgn="t">
              <a:buNone/>
            </a:pPr>
            <a:r>
              <a:rPr lang="fr-FR" b="1" dirty="0"/>
              <a:t> </a:t>
            </a:r>
          </a:p>
          <a:p>
            <a:pPr fontAlgn="t"/>
            <a:r>
              <a:rPr lang="fr-FR" sz="7200" b="1" dirty="0"/>
              <a:t> Pépin d’Argent 2017</a:t>
            </a:r>
          </a:p>
          <a:p>
            <a:pPr marL="0" indent="0" algn="ctr" fontAlgn="t">
              <a:buNone/>
            </a:pPr>
            <a:r>
              <a:rPr lang="fr-FR" sz="5600" b="1" dirty="0"/>
              <a:t> Larsen</a:t>
            </a:r>
          </a:p>
          <a:p>
            <a:pPr marL="0" indent="0" algn="ctr" fontAlgn="t">
              <a:buNone/>
            </a:pPr>
            <a:r>
              <a:rPr lang="fr-FR" sz="5600" dirty="0"/>
              <a:t>« C'est donc pour ça qu'il ne faut jamais lire l'esprit d'un autre télépathe » </a:t>
            </a:r>
            <a:r>
              <a:rPr lang="fr-FR" sz="5600" dirty="0" err="1"/>
              <a:t>songea-t-il</a:t>
            </a:r>
            <a:r>
              <a:rPr lang="fr-FR" sz="5600" dirty="0"/>
              <a:t> répétitivement, de plus en plus fort, jusqu'à ce que cette pensée assourdissante écrase les derniers vestiges de son esprit.</a:t>
            </a:r>
            <a:r>
              <a:rPr lang="fr-FR" b="1" dirty="0"/>
              <a:t> </a:t>
            </a:r>
          </a:p>
          <a:p>
            <a:pPr fontAlgn="t"/>
            <a:r>
              <a:rPr lang="fr-FR" sz="7200" b="1" dirty="0"/>
              <a:t> Pépin de Bronze 2017</a:t>
            </a:r>
          </a:p>
          <a:p>
            <a:pPr marL="0" indent="0" algn="ctr" fontAlgn="t">
              <a:buNone/>
            </a:pPr>
            <a:r>
              <a:rPr lang="fr-FR" sz="5600" dirty="0"/>
              <a:t> </a:t>
            </a:r>
            <a:r>
              <a:rPr lang="fr-FR" sz="5600" b="1" dirty="0"/>
              <a:t>Maternité 3D</a:t>
            </a:r>
          </a:p>
          <a:p>
            <a:pPr marL="0" indent="0" algn="ctr" fontAlgn="t">
              <a:buNone/>
            </a:pPr>
            <a:r>
              <a:rPr lang="fr-FR" sz="5600" dirty="0"/>
              <a:t> </a:t>
            </a:r>
            <a:r>
              <a:rPr lang="fr-FR" sz="5600" dirty="0">
                <a:sym typeface="Symbol" panose="05050102010706020507" pitchFamily="18" charset="2"/>
              </a:rPr>
              <a:t></a:t>
            </a:r>
            <a:r>
              <a:rPr lang="fr-FR" sz="5600" dirty="0"/>
              <a:t> J’ai envie que tu me fasses un bébé, m’a-t-elle jeté dans un sourire, en se déshabillant.</a:t>
            </a:r>
          </a:p>
          <a:p>
            <a:pPr marL="0" indent="0" algn="ctr" fontAlgn="t">
              <a:buNone/>
            </a:pPr>
            <a:r>
              <a:rPr lang="fr-FR" sz="5600" dirty="0"/>
              <a:t>Je me suis senti tellement excité que je suis allé tout-de-suite programmer l’imprimante. Comme j’ai aimé son sourire quand, à peine sortie de sa douche, je lui ai mis Jonathan entre les bras !</a:t>
            </a:r>
          </a:p>
          <a:p>
            <a:endParaRPr lang="fr-FR" dirty="0"/>
          </a:p>
        </p:txBody>
      </p:sp>
    </p:spTree>
    <p:extLst>
      <p:ext uri="{BB962C8B-B14F-4D97-AF65-F5344CB8AC3E}">
        <p14:creationId xmlns:p14="http://schemas.microsoft.com/office/powerpoint/2010/main" val="550784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EB848B-DE01-4592-BD0D-F5B5CE6C3DBB}"/>
              </a:ext>
            </a:extLst>
          </p:cNvPr>
          <p:cNvSpPr>
            <a:spLocks noGrp="1"/>
          </p:cNvSpPr>
          <p:nvPr>
            <p:ph type="title"/>
          </p:nvPr>
        </p:nvSpPr>
        <p:spPr/>
        <p:txBody>
          <a:bodyPr/>
          <a:lstStyle/>
          <a:p>
            <a:r>
              <a:rPr lang="fr-FR" b="1" dirty="0">
                <a:solidFill>
                  <a:srgbClr val="FF0000"/>
                </a:solidFill>
              </a:rPr>
              <a:t>Comment fabriquer un Pépin ?</a:t>
            </a:r>
          </a:p>
        </p:txBody>
      </p:sp>
      <p:sp>
        <p:nvSpPr>
          <p:cNvPr id="3" name="Espace réservé du contenu 2">
            <a:extLst>
              <a:ext uri="{FF2B5EF4-FFF2-40B4-BE49-F238E27FC236}">
                <a16:creationId xmlns:a16="http://schemas.microsoft.com/office/drawing/2014/main" id="{9A9C25F3-6ECD-40B0-A605-07CAF2D9CA38}"/>
              </a:ext>
            </a:extLst>
          </p:cNvPr>
          <p:cNvSpPr>
            <a:spLocks noGrp="1"/>
          </p:cNvSpPr>
          <p:nvPr>
            <p:ph idx="1"/>
          </p:nvPr>
        </p:nvSpPr>
        <p:spPr/>
        <p:txBody>
          <a:bodyPr>
            <a:normAutofit/>
          </a:bodyPr>
          <a:lstStyle/>
          <a:p>
            <a:r>
              <a:rPr lang="fr-FR" sz="2800" b="1" dirty="0"/>
              <a:t>Trouver l’idée</a:t>
            </a:r>
          </a:p>
          <a:p>
            <a:r>
              <a:rPr lang="fr-FR" sz="2800" b="1" dirty="0"/>
              <a:t>Tour de table des Méthodes possibles</a:t>
            </a:r>
          </a:p>
        </p:txBody>
      </p:sp>
    </p:spTree>
    <p:extLst>
      <p:ext uri="{BB962C8B-B14F-4D97-AF65-F5344CB8AC3E}">
        <p14:creationId xmlns:p14="http://schemas.microsoft.com/office/powerpoint/2010/main" val="2360633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EB848B-DE01-4592-BD0D-F5B5CE6C3DBB}"/>
              </a:ext>
            </a:extLst>
          </p:cNvPr>
          <p:cNvSpPr>
            <a:spLocks noGrp="1"/>
          </p:cNvSpPr>
          <p:nvPr>
            <p:ph type="title"/>
          </p:nvPr>
        </p:nvSpPr>
        <p:spPr/>
        <p:txBody>
          <a:bodyPr/>
          <a:lstStyle/>
          <a:p>
            <a:r>
              <a:rPr lang="fr-FR" b="1" dirty="0">
                <a:solidFill>
                  <a:srgbClr val="FF0000"/>
                </a:solidFill>
              </a:rPr>
              <a:t>Comment fabriquer un Pépin ?</a:t>
            </a:r>
          </a:p>
        </p:txBody>
      </p:sp>
      <p:sp>
        <p:nvSpPr>
          <p:cNvPr id="3" name="Espace réservé du contenu 2">
            <a:extLst>
              <a:ext uri="{FF2B5EF4-FFF2-40B4-BE49-F238E27FC236}">
                <a16:creationId xmlns:a16="http://schemas.microsoft.com/office/drawing/2014/main" id="{9A9C25F3-6ECD-40B0-A605-07CAF2D9CA38}"/>
              </a:ext>
            </a:extLst>
          </p:cNvPr>
          <p:cNvSpPr>
            <a:spLocks noGrp="1"/>
          </p:cNvSpPr>
          <p:nvPr>
            <p:ph idx="1"/>
          </p:nvPr>
        </p:nvSpPr>
        <p:spPr/>
        <p:txBody>
          <a:bodyPr>
            <a:normAutofit/>
          </a:bodyPr>
          <a:lstStyle/>
          <a:p>
            <a:r>
              <a:rPr lang="fr-FR" sz="2800" b="1" dirty="0"/>
              <a:t>Trouver l’idée</a:t>
            </a:r>
          </a:p>
          <a:p>
            <a:r>
              <a:rPr lang="fr-FR" sz="2800" b="1" dirty="0"/>
              <a:t>Tour de table des Méthodes possibles</a:t>
            </a:r>
          </a:p>
          <a:p>
            <a:r>
              <a:rPr lang="fr-FR" sz="2800" b="1" dirty="0"/>
              <a:t>Une possibilité : les listes</a:t>
            </a:r>
          </a:p>
          <a:p>
            <a:pPr lvl="1"/>
            <a:r>
              <a:rPr lang="fr-FR" sz="2600" b="1" dirty="0"/>
              <a:t>La liste des attentes</a:t>
            </a:r>
          </a:p>
          <a:p>
            <a:pPr lvl="1"/>
            <a:r>
              <a:rPr lang="fr-FR" sz="2600" b="1" dirty="0"/>
              <a:t>La liste des peurs</a:t>
            </a:r>
            <a:endParaRPr lang="fr-FR" sz="2800" b="1" dirty="0"/>
          </a:p>
        </p:txBody>
      </p:sp>
    </p:spTree>
    <p:extLst>
      <p:ext uri="{BB962C8B-B14F-4D97-AF65-F5344CB8AC3E}">
        <p14:creationId xmlns:p14="http://schemas.microsoft.com/office/powerpoint/2010/main" val="1158326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EB848B-DE01-4592-BD0D-F5B5CE6C3DBB}"/>
              </a:ext>
            </a:extLst>
          </p:cNvPr>
          <p:cNvSpPr>
            <a:spLocks noGrp="1"/>
          </p:cNvSpPr>
          <p:nvPr>
            <p:ph type="title"/>
          </p:nvPr>
        </p:nvSpPr>
        <p:spPr/>
        <p:txBody>
          <a:bodyPr/>
          <a:lstStyle/>
          <a:p>
            <a:r>
              <a:rPr lang="fr-FR" b="1" dirty="0">
                <a:solidFill>
                  <a:srgbClr val="FF0000"/>
                </a:solidFill>
              </a:rPr>
              <a:t>Comment fabriquer un Pépin ?</a:t>
            </a:r>
          </a:p>
        </p:txBody>
      </p:sp>
      <p:sp>
        <p:nvSpPr>
          <p:cNvPr id="3" name="Espace réservé du contenu 2">
            <a:extLst>
              <a:ext uri="{FF2B5EF4-FFF2-40B4-BE49-F238E27FC236}">
                <a16:creationId xmlns:a16="http://schemas.microsoft.com/office/drawing/2014/main" id="{9A9C25F3-6ECD-40B0-A605-07CAF2D9CA38}"/>
              </a:ext>
            </a:extLst>
          </p:cNvPr>
          <p:cNvSpPr>
            <a:spLocks noGrp="1"/>
          </p:cNvSpPr>
          <p:nvPr>
            <p:ph idx="1"/>
          </p:nvPr>
        </p:nvSpPr>
        <p:spPr/>
        <p:txBody>
          <a:bodyPr>
            <a:normAutofit/>
          </a:bodyPr>
          <a:lstStyle/>
          <a:p>
            <a:r>
              <a:rPr lang="fr-FR" sz="2800" b="1" dirty="0"/>
              <a:t>Trouver l’idée</a:t>
            </a:r>
          </a:p>
          <a:p>
            <a:r>
              <a:rPr lang="fr-FR" sz="2800" b="1" dirty="0"/>
              <a:t>Tour de table des Méthodes possibles</a:t>
            </a:r>
          </a:p>
          <a:p>
            <a:r>
              <a:rPr lang="fr-FR" sz="2800" b="1" dirty="0"/>
              <a:t>Une possibilité : les listes</a:t>
            </a:r>
          </a:p>
          <a:p>
            <a:pPr lvl="1"/>
            <a:r>
              <a:rPr lang="fr-FR" sz="2600" b="1" dirty="0"/>
              <a:t>La liste des attentes</a:t>
            </a:r>
          </a:p>
          <a:p>
            <a:pPr lvl="1"/>
            <a:r>
              <a:rPr lang="fr-FR" sz="2600" b="1" dirty="0"/>
              <a:t>La liste des peurs</a:t>
            </a:r>
            <a:endParaRPr lang="fr-FR" sz="2800" b="1" dirty="0"/>
          </a:p>
          <a:p>
            <a:r>
              <a:rPr lang="fr-FR" sz="2800" b="1" dirty="0"/>
              <a:t>Choisir une peur ou une attente par groupe de deux ou trois</a:t>
            </a:r>
          </a:p>
        </p:txBody>
      </p:sp>
    </p:spTree>
    <p:extLst>
      <p:ext uri="{BB962C8B-B14F-4D97-AF65-F5344CB8AC3E}">
        <p14:creationId xmlns:p14="http://schemas.microsoft.com/office/powerpoint/2010/main" val="4047735786"/>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67</TotalTime>
  <Words>750</Words>
  <Application>Microsoft Office PowerPoint</Application>
  <PresentationFormat>Grand écran</PresentationFormat>
  <Paragraphs>91</Paragraphs>
  <Slides>17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Arial</vt:lpstr>
      <vt:lpstr>Century Gothic</vt:lpstr>
      <vt:lpstr>Symbol</vt:lpstr>
      <vt:lpstr>Wingdings 3</vt:lpstr>
      <vt:lpstr>Brin</vt:lpstr>
      <vt:lpstr>Fabriquer son Pépin</vt:lpstr>
      <vt:lpstr>Qu’est-ce qu’un « Pépin » ?</vt:lpstr>
      <vt:lpstr>Qu’est-ce que la science-fiction ?</vt:lpstr>
      <vt:lpstr>Qu’est-ce que la science-fiction ?</vt:lpstr>
      <vt:lpstr>Des exemples de Pépins ?</vt:lpstr>
      <vt:lpstr>Des exemples de Pépins ?</vt:lpstr>
      <vt:lpstr>Comment fabriquer un Pépin ?</vt:lpstr>
      <vt:lpstr>Comment fabriquer un Pépin ?</vt:lpstr>
      <vt:lpstr>Comment fabriquer un Pépin ?</vt:lpstr>
      <vt:lpstr>Comment fabriquer un Pépin ?</vt:lpstr>
      <vt:lpstr>Comment fabriquer un Pépin ?</vt:lpstr>
      <vt:lpstr>Comment fabriquer un Pépin ?</vt:lpstr>
      <vt:lpstr>Comment fabriquer un Pépin ?</vt:lpstr>
      <vt:lpstr>Comment fabriquer un Pépin ?</vt:lpstr>
      <vt:lpstr>Comment fabriquer un Pépin ?</vt:lpstr>
      <vt:lpstr>Comment fabriquer un Pépin ?</vt:lpstr>
      <vt:lpstr>Comment fabriquer un Pépin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Fabriquer son Pépin</dc:title>
  <dc:creator>Galaxies</dc:creator>
  <cp:lastModifiedBy>Galaxies</cp:lastModifiedBy>
  <cp:revision>9</cp:revision>
  <dcterms:created xsi:type="dcterms:W3CDTF">2018-08-29T22:16:14Z</dcterms:created>
  <dcterms:modified xsi:type="dcterms:W3CDTF">2018-11-13T17:56:48Z</dcterms:modified>
</cp:coreProperties>
</file>